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62" r:id="rId20"/>
    <p:sldId id="303" r:id="rId21"/>
    <p:sldId id="26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298" r:id="rId45"/>
    <p:sldId id="299" r:id="rId46"/>
    <p:sldId id="286" r:id="rId47"/>
    <p:sldId id="302" r:id="rId48"/>
  </p:sldIdLst>
  <p:sldSz cx="9144000" cy="6858000" type="screen4x3"/>
  <p:notesSz cx="6858000" cy="9144000"/>
  <p:embeddedFontLst>
    <p:embeddedFont>
      <p:font typeface="Savoye LET" pitchFamily="2" charset="0"/>
      <p:regular r:id="rId49"/>
    </p:embeddedFont>
    <p:embeddedFont>
      <p:font typeface="Engravers MT" panose="02090707080505020304" pitchFamily="18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Microsoft YaHei" panose="020B0503020204020204" pitchFamily="34" charset="-122"/>
      <p:regular r:id="rId52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/>
    <p:restoredTop sz="89022"/>
  </p:normalViewPr>
  <p:slideViewPr>
    <p:cSldViewPr snapToGrid="0" snapToObjects="1">
      <p:cViewPr varScale="1">
        <p:scale>
          <a:sx n="86" d="100"/>
          <a:sy n="86" d="100"/>
        </p:scale>
        <p:origin x="9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473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11" orient="horz" pos="136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69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512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02" userDrawn="1">
          <p15:clr>
            <a:srgbClr val="F26B43"/>
          </p15:clr>
        </p15:guide>
        <p15:guide id="1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 functional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</a:t>
            </a:r>
            <a:r>
              <a:rPr lang="en-US" dirty="0" err="1" smtClean="0"/>
              <a:t>metaprogramming</a:t>
            </a:r>
            <a:r>
              <a:rPr lang="en-US" dirty="0" smtClean="0"/>
              <a:t> and lambda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6483" y="5322627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David Wang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547692"/>
            <a:ext cx="8323729" cy="30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/>
          <a:lstStyle/>
          <a:p>
            <a:pPr algn="ctr"/>
            <a:r>
              <a:rPr lang="en-US" dirty="0" smtClean="0"/>
              <a:t>No variables?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6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/>
          <a:lstStyle/>
          <a:p>
            <a:pPr algn="ctr"/>
            <a:r>
              <a:rPr lang="en-US" dirty="0" smtClean="0"/>
              <a:t>No side effects!</a:t>
            </a:r>
            <a:br>
              <a:rPr lang="en-US" dirty="0" smtClean="0"/>
            </a:br>
            <a:r>
              <a:rPr lang="en-US" sz="2000" dirty="0" smtClean="0"/>
              <a:t>timing is never an problem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 function, is really an function</a:t>
            </a:r>
            <a:br>
              <a:rPr lang="en-US" dirty="0" smtClean="0"/>
            </a:br>
            <a:r>
              <a:rPr lang="en-US" sz="2000" dirty="0" smtClean="0"/>
              <a:t>in mathematical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042" y="3106270"/>
            <a:ext cx="7200900" cy="14859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Referential Transparency</a:t>
            </a:r>
            <a:br>
              <a:rPr lang="en-US" dirty="0" smtClean="0"/>
            </a:br>
            <a:r>
              <a:rPr lang="en-US" sz="2000" dirty="0" smtClean="0"/>
              <a:t>f(12) = f(12)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9519"/>
            <a:ext cx="7200900" cy="5163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How can we model real world without state?</a:t>
            </a:r>
          </a:p>
          <a:p>
            <a:r>
              <a:rPr lang="en-US" dirty="0"/>
              <a:t>How can they be a mathematical function</a:t>
            </a:r>
            <a:r>
              <a:rPr lang="en-US" dirty="0" smtClean="0"/>
              <a:t>?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print(</a:t>
            </a:r>
            <a:r>
              <a:rPr lang="en-US" dirty="0" err="1"/>
              <a:t>msg</a:t>
            </a:r>
            <a:r>
              <a:rPr lang="en-US" dirty="0"/>
              <a:t>) -&gt; what's the return value?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read() -&gt; a function without a arguments is constant</a:t>
            </a:r>
            <a:r>
              <a:rPr lang="en-US" dirty="0" smtClean="0"/>
              <a:t>?</a:t>
            </a:r>
          </a:p>
          <a:p>
            <a:pPr lvl="3">
              <a:buFont typeface="Courier New" charset="0"/>
              <a:buChar char="o"/>
            </a:pPr>
            <a:endParaRPr lang="en-US" dirty="0" smtClean="0"/>
          </a:p>
          <a:p>
            <a:r>
              <a:rPr lang="en-US" dirty="0"/>
              <a:t>Record the </a:t>
            </a:r>
            <a:r>
              <a:rPr lang="en-US" dirty="0" smtClean="0"/>
              <a:t>history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(</a:t>
            </a:r>
            <a:r>
              <a:rPr lang="en-US" b="1" dirty="0"/>
              <a:t>cons</a:t>
            </a:r>
            <a:r>
              <a:rPr lang="en-US" dirty="0"/>
              <a:t> </a:t>
            </a:r>
            <a:r>
              <a:rPr lang="en-US" dirty="0" err="1"/>
              <a:t>new_value</a:t>
            </a:r>
            <a:r>
              <a:rPr lang="en-US" dirty="0"/>
              <a:t> </a:t>
            </a:r>
            <a:r>
              <a:rPr lang="en-US" dirty="0" err="1"/>
              <a:t>previous_values</a:t>
            </a:r>
            <a:r>
              <a:rPr lang="en-US" dirty="0"/>
              <a:t>), to write a variable</a:t>
            </a:r>
          </a:p>
          <a:p>
            <a:pPr lvl="3">
              <a:buFont typeface="Courier New" charset="0"/>
              <a:buChar char="o"/>
            </a:pPr>
            <a:r>
              <a:rPr lang="en-US" dirty="0"/>
              <a:t>(</a:t>
            </a:r>
            <a:r>
              <a:rPr lang="en-US" b="1" dirty="0"/>
              <a:t>car</a:t>
            </a:r>
            <a:r>
              <a:rPr lang="en-US" dirty="0"/>
              <a:t> value), read a </a:t>
            </a:r>
            <a:r>
              <a:rPr lang="en-US" dirty="0" smtClean="0"/>
              <a:t>variable</a:t>
            </a:r>
          </a:p>
          <a:p>
            <a:pPr lvl="3">
              <a:buFont typeface="Courier New" charset="0"/>
              <a:buChar char="o"/>
            </a:pPr>
            <a:endParaRPr lang="en-US" dirty="0" smtClean="0"/>
          </a:p>
          <a:p>
            <a:r>
              <a:rPr lang="en-US" dirty="0" err="1"/>
              <a:t>RealWorld</a:t>
            </a:r>
            <a:r>
              <a:rPr lang="en-US" dirty="0"/>
              <a:t> </a:t>
            </a:r>
            <a:r>
              <a:rPr lang="en-US" dirty="0" smtClean="0"/>
              <a:t>Solution</a:t>
            </a:r>
          </a:p>
          <a:p>
            <a:pPr lvl="3"/>
            <a:r>
              <a:rPr lang="en-US" dirty="0"/>
              <a:t>print :: (</a:t>
            </a:r>
            <a:r>
              <a:rPr lang="en-US" dirty="0" err="1"/>
              <a:t>RealWorld</a:t>
            </a:r>
            <a:r>
              <a:rPr lang="en-US" dirty="0"/>
              <a:t>, String) -&gt; (</a:t>
            </a:r>
            <a:r>
              <a:rPr lang="en-US" dirty="0" err="1"/>
              <a:t>RealWord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read :: </a:t>
            </a:r>
            <a:r>
              <a:rPr lang="en-US" dirty="0" err="1"/>
              <a:t>RealWord</a:t>
            </a:r>
            <a:r>
              <a:rPr lang="en-US" dirty="0"/>
              <a:t> -&gt; (</a:t>
            </a:r>
            <a:r>
              <a:rPr lang="en-US" dirty="0" err="1"/>
              <a:t>RealWorld</a:t>
            </a:r>
            <a:r>
              <a:rPr lang="en-US" dirty="0"/>
              <a:t>, String</a:t>
            </a:r>
            <a:r>
              <a:rPr lang="en-US" dirty="0" smtClean="0"/>
              <a:t>)</a:t>
            </a:r>
          </a:p>
          <a:p>
            <a:pPr lvl="3"/>
            <a:endParaRPr lang="en-US" dirty="0" smtClean="0"/>
          </a:p>
          <a:p>
            <a:r>
              <a:rPr lang="en-US" dirty="0"/>
              <a:t>In Haskell: Monad</a:t>
            </a:r>
          </a:p>
        </p:txBody>
      </p:sp>
    </p:spTree>
    <p:extLst>
      <p:ext uri="{BB962C8B-B14F-4D97-AF65-F5344CB8AC3E}">
        <p14:creationId xmlns:p14="http://schemas.microsoft.com/office/powerpoint/2010/main" val="106995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functional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3900" y="1641176"/>
            <a:ext cx="8280400" cy="1512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84048" y="3970240"/>
                <a:ext cx="4360104" cy="6179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1                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&gt;1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∈(0, +∞)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48" y="3970240"/>
                <a:ext cx="4360104" cy="6179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non-functional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523" y="1572560"/>
            <a:ext cx="8124557" cy="37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5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Model Explained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182" y="1594847"/>
            <a:ext cx="8281007" cy="36360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4738" y="5472953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LISP == </a:t>
            </a:r>
            <a:r>
              <a:rPr lang="en-US" dirty="0" err="1"/>
              <a:t>LISt</a:t>
            </a:r>
            <a:r>
              <a:rPr lang="en-US" dirty="0"/>
              <a:t> Processing</a:t>
            </a:r>
          </a:p>
        </p:txBody>
      </p:sp>
    </p:spTree>
    <p:extLst>
      <p:ext uri="{BB962C8B-B14F-4D97-AF65-F5344CB8AC3E}">
        <p14:creationId xmlns:p14="http://schemas.microsoft.com/office/powerpoint/2010/main" val="3030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abstraction</a:t>
            </a:r>
          </a:p>
          <a:p>
            <a:r>
              <a:rPr lang="en-US" dirty="0"/>
              <a:t>L</a:t>
            </a:r>
            <a:r>
              <a:rPr lang="en-US" dirty="0" smtClean="0"/>
              <a:t>ess error-prone</a:t>
            </a:r>
          </a:p>
          <a:p>
            <a:r>
              <a:rPr lang="en-US" dirty="0" smtClean="0"/>
              <a:t>Concurrent application</a:t>
            </a:r>
          </a:p>
          <a:p>
            <a:r>
              <a:rPr lang="en-US" dirty="0" smtClean="0"/>
              <a:t>The other way around to see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of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Imperative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rocedural</a:t>
            </a:r>
          </a:p>
          <a:p>
            <a:pPr lvl="1"/>
            <a:r>
              <a:rPr lang="en-US" dirty="0" smtClean="0"/>
              <a:t>Object Oriented</a:t>
            </a:r>
          </a:p>
          <a:p>
            <a:r>
              <a:rPr lang="en-US" dirty="0" smtClean="0"/>
              <a:t>Declarative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Logical</a:t>
            </a:r>
          </a:p>
          <a:p>
            <a:pPr lvl="1"/>
            <a:r>
              <a:rPr lang="en-US" dirty="0" smtClean="0"/>
              <a:t>DSL (Regex, SQL, Configuration,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517026"/>
            <a:ext cx="7200900" cy="1091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25" y="2719282"/>
            <a:ext cx="5645250" cy="3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Financial IT field?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76450"/>
            <a:ext cx="3368488" cy="925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2782" y="2276450"/>
            <a:ext cx="3480557" cy="925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976307"/>
            <a:ext cx="4024032" cy="981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829" y="3976307"/>
            <a:ext cx="3039035" cy="11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5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5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Closure</a:t>
            </a:r>
          </a:p>
          <a:p>
            <a:r>
              <a:rPr lang="en-US" dirty="0" smtClean="0"/>
              <a:t>Lambda</a:t>
            </a:r>
          </a:p>
          <a:p>
            <a:r>
              <a:rPr lang="en-US" dirty="0" smtClean="0"/>
              <a:t>Anonymous function</a:t>
            </a:r>
          </a:p>
          <a:p>
            <a:r>
              <a:rPr lang="en-US" dirty="0" smtClean="0"/>
              <a:t>function with lexically scoped name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with 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312" y="1656581"/>
            <a:ext cx="8155642" cy="1796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312" y="3555260"/>
            <a:ext cx="479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only capture the environment manually.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312" y="3951486"/>
            <a:ext cx="8169775" cy="261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685800"/>
            <a:ext cx="7469841" cy="1485900"/>
          </a:xfrm>
        </p:spPr>
        <p:txBody>
          <a:bodyPr/>
          <a:lstStyle/>
          <a:p>
            <a:r>
              <a:rPr lang="en-US" dirty="0" smtClean="0"/>
              <a:t>Better time with </a:t>
            </a:r>
            <a:r>
              <a:rPr lang="en-US" dirty="0" err="1" smtClean="0"/>
              <a:t>functor</a:t>
            </a:r>
            <a:r>
              <a:rPr lang="en-US" dirty="0" smtClean="0"/>
              <a:t> in C++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417" y="1750286"/>
            <a:ext cx="8149524" cy="35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716280"/>
          </a:xfrm>
        </p:spPr>
        <p:txBody>
          <a:bodyPr/>
          <a:lstStyle/>
          <a:p>
            <a:r>
              <a:rPr lang="en-US" smtClean="0"/>
              <a:t>Java’s Anonymous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76400"/>
            <a:ext cx="7200900" cy="4706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It’s impressive if you’ve </a:t>
            </a:r>
            <a:r>
              <a:rPr lang="en-US" smtClean="0"/>
              <a:t>developed Android app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2039897"/>
            <a:ext cx="8189080" cy="45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490460" cy="1485900"/>
          </a:xfrm>
        </p:spPr>
        <p:txBody>
          <a:bodyPr/>
          <a:lstStyle/>
          <a:p>
            <a:r>
              <a:rPr lang="en-US" dirty="0" smtClean="0"/>
              <a:t>Lambda in Modern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80" y="1422975"/>
            <a:ext cx="7913370" cy="156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770" y="3015967"/>
            <a:ext cx="79552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241" y="1301361"/>
            <a:ext cx="7466256" cy="2852737"/>
          </a:xfrm>
        </p:spPr>
        <p:txBody>
          <a:bodyPr>
            <a:normAutofit/>
          </a:bodyPr>
          <a:lstStyle/>
          <a:p>
            <a:r>
              <a:rPr lang="en-US" sz="3200" dirty="0"/>
              <a:t>Closure = Function +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59" y="4216328"/>
            <a:ext cx="6731937" cy="1143324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Also requires that function is </a:t>
            </a:r>
            <a:r>
              <a:rPr lang="en-US" sz="1400" dirty="0" smtClean="0"/>
              <a:t>first class, it can </a:t>
            </a:r>
            <a:r>
              <a:rPr lang="en-US" sz="1400" dirty="0"/>
              <a:t>be passed back and forth </a:t>
            </a:r>
            <a:r>
              <a:rPr lang="en-US" sz="1400" dirty="0" smtClean="0"/>
              <a:t>just like primitive data types, and can be parameters </a:t>
            </a:r>
            <a:r>
              <a:rPr lang="en-US" sz="1400" dirty="0"/>
              <a:t>to other function(higher order function).</a:t>
            </a:r>
          </a:p>
        </p:txBody>
      </p:sp>
    </p:spTree>
    <p:extLst>
      <p:ext uri="{BB962C8B-B14F-4D97-AF65-F5344CB8AC3E}">
        <p14:creationId xmlns:p14="http://schemas.microsoft.com/office/powerpoint/2010/main" val="18697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Scoped Name Binding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" y="1751694"/>
            <a:ext cx="8119112" cy="37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Alan 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560332"/>
            <a:ext cx="3335840" cy="4307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Alan </a:t>
            </a:r>
            <a:r>
              <a:rPr lang="en-US" dirty="0" err="1"/>
              <a:t>Mathison</a:t>
            </a:r>
            <a:r>
              <a:rPr lang="en-US" dirty="0"/>
              <a:t> Turing was a British pioneering computer scientist, mathematician, logician, cryptanalyst, philosopher, mathematical biologist.</a:t>
            </a:r>
          </a:p>
          <a:p>
            <a:pPr marL="0" indent="0">
              <a:buNone/>
            </a:pPr>
            <a:r>
              <a:rPr lang="en-US" dirty="0"/>
              <a:t>Turing is widely considered to be the father of theoretical computer science and artificial intelligence.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137" y="1682280"/>
            <a:ext cx="3076728" cy="45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825740" cy="1485900"/>
          </a:xfrm>
        </p:spPr>
        <p:txBody>
          <a:bodyPr/>
          <a:lstStyle/>
          <a:p>
            <a:r>
              <a:rPr lang="en-US" smtClean="0"/>
              <a:t>Not Confused With Calling Stack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99" y="1712023"/>
            <a:ext cx="7875795" cy="3439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298" y="5379720"/>
            <a:ext cx="723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the time we execute the anonymous function, the enclosing scope is generator's, but the last stack frame is caller's.</a:t>
            </a:r>
          </a:p>
        </p:txBody>
      </p:sp>
    </p:spTree>
    <p:extLst>
      <p:ext uri="{BB962C8B-B14F-4D97-AF65-F5344CB8AC3E}">
        <p14:creationId xmlns:p14="http://schemas.microsoft.com/office/powerpoint/2010/main" val="8909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Funarg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ifficulty </a:t>
            </a:r>
            <a:r>
              <a:rPr lang="en-US" dirty="0"/>
              <a:t>in implementing </a:t>
            </a:r>
            <a:r>
              <a:rPr lang="en-US" b="1" dirty="0"/>
              <a:t>first-class </a:t>
            </a:r>
            <a:r>
              <a:rPr lang="en-US" b="1" dirty="0" smtClean="0"/>
              <a:t>functions </a:t>
            </a:r>
            <a:r>
              <a:rPr lang="en-US" dirty="0" smtClean="0"/>
              <a:t>in </a:t>
            </a:r>
            <a:r>
              <a:rPr lang="en-US" dirty="0"/>
              <a:t>programming language implementations so as to use </a:t>
            </a:r>
            <a:r>
              <a:rPr lang="en-US" b="1" dirty="0"/>
              <a:t>stack-based memory allocation</a:t>
            </a:r>
            <a:r>
              <a:rPr lang="en-US" dirty="0"/>
              <a:t> of the functions.</a:t>
            </a:r>
            <a:endParaRPr lang="en-US" dirty="0" smtClean="0"/>
          </a:p>
          <a:p>
            <a:r>
              <a:rPr lang="en-US" dirty="0" smtClean="0"/>
              <a:t>Upwards </a:t>
            </a:r>
            <a:r>
              <a:rPr lang="en-US" dirty="0" err="1" smtClean="0"/>
              <a:t>Funarg</a:t>
            </a:r>
            <a:r>
              <a:rPr lang="en-US" dirty="0" smtClean="0"/>
              <a:t> Problem</a:t>
            </a:r>
          </a:p>
          <a:p>
            <a:r>
              <a:rPr lang="en-US" dirty="0" smtClean="0"/>
              <a:t>Downwards </a:t>
            </a:r>
            <a:r>
              <a:rPr lang="en-US" dirty="0" err="1" smtClean="0"/>
              <a:t>Funarg</a:t>
            </a:r>
            <a:r>
              <a:rPr lang="en-US" dirty="0" smtClean="0"/>
              <a:t>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88" y="1301361"/>
            <a:ext cx="7512909" cy="2852737"/>
          </a:xfrm>
        </p:spPr>
        <p:txBody>
          <a:bodyPr/>
          <a:lstStyle/>
          <a:p>
            <a:r>
              <a:rPr lang="en-US" dirty="0" err="1" smtClean="0"/>
              <a:t>metaprogramming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140" y="2987040"/>
            <a:ext cx="7200900" cy="1485900"/>
          </a:xfrm>
        </p:spPr>
        <p:txBody>
          <a:bodyPr/>
          <a:lstStyle/>
          <a:p>
            <a:r>
              <a:rPr lang="en-US" dirty="0" smtClean="0"/>
              <a:t>Program = Code + Data 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2971800"/>
            <a:ext cx="7307580" cy="1493520"/>
          </a:xfrm>
        </p:spPr>
        <p:txBody>
          <a:bodyPr/>
          <a:lstStyle/>
          <a:p>
            <a:r>
              <a:rPr lang="en-US" dirty="0" smtClean="0"/>
              <a:t>Have you heard </a:t>
            </a:r>
            <a:r>
              <a:rPr lang="en-US" smtClean="0"/>
              <a:t>of Shell code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880360"/>
            <a:ext cx="7322820" cy="146304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Savoye LET" pitchFamily="2" charset="0"/>
                <a:ea typeface="Savoye LET Plain" charset="0"/>
                <a:cs typeface="Savoye LET Plain" charset="0"/>
              </a:rPr>
              <a:t>Once we regard code as a kind of data, we </a:t>
            </a:r>
            <a:r>
              <a:rPr lang="en-US" sz="3600" dirty="0" smtClean="0">
                <a:latin typeface="Savoye LET" pitchFamily="2" charset="0"/>
                <a:ea typeface="Savoye LET Plain" charset="0"/>
                <a:cs typeface="Savoye LET Plain" charset="0"/>
              </a:rPr>
              <a:t>should have </a:t>
            </a:r>
            <a:r>
              <a:rPr lang="en-US" sz="3600" dirty="0">
                <a:latin typeface="Savoye LET" pitchFamily="2" charset="0"/>
                <a:ea typeface="Savoye LET Plain" charset="0"/>
                <a:cs typeface="Savoye LET Plain" charset="0"/>
              </a:rPr>
              <a:t>ability to inspect the properties of code, and also manipulate it.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1124" y="4343400"/>
            <a:ext cx="523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 Reflection, C++ RTTI, C++ Template, Ruby, LISP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68780"/>
            <a:ext cx="7200900" cy="502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Used to implement generics at beginning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" y="2171700"/>
            <a:ext cx="8035186" cy="314706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5459009"/>
            <a:ext cx="7200900" cy="502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 smtClean="0"/>
              <a:t>It’s all about </a:t>
            </a:r>
            <a:r>
              <a:rPr lang="en-US" b="1" dirty="0" smtClean="0"/>
              <a:t>compile time </a:t>
            </a:r>
            <a:r>
              <a:rPr lang="en-US" dirty="0" smtClean="0"/>
              <a:t>code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5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68779"/>
            <a:ext cx="7818738" cy="1321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all know Polymorphism can be achieved by virtual keywords in C++. And at runtime, it involves looking up the </a:t>
            </a:r>
            <a:r>
              <a:rPr lang="en-US" dirty="0" err="1"/>
              <a:t>vtable</a:t>
            </a:r>
            <a:r>
              <a:rPr lang="en-US" dirty="0"/>
              <a:t>. But Polymorphism can also be achieved at compile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0" y="2631866"/>
            <a:ext cx="7775019" cy="39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418" y="1639178"/>
            <a:ext cx="7956127" cy="2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truth is</a:t>
            </a:r>
            <a:br>
              <a:rPr lang="en-US" dirty="0" smtClean="0"/>
            </a:br>
            <a:r>
              <a:rPr lang="en-US" sz="3200" dirty="0" err="1" smtClean="0"/>
              <a:t>c++</a:t>
            </a:r>
            <a:r>
              <a:rPr lang="en-US" sz="3200" dirty="0" smtClean="0"/>
              <a:t> template is Turing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6" t="1538" r="1090" b="2769"/>
          <a:stretch/>
        </p:blipFill>
        <p:spPr>
          <a:xfrm>
            <a:off x="1187355" y="1856096"/>
            <a:ext cx="7137779" cy="42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81665"/>
            <a:ext cx="7200900" cy="4695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Let’s find </a:t>
            </a:r>
            <a:r>
              <a:rPr lang="en-US" smtClean="0"/>
              <a:t>a representative </a:t>
            </a:r>
            <a:r>
              <a:rPr lang="en-US" dirty="0" smtClean="0"/>
              <a:t>from </a:t>
            </a:r>
            <a:r>
              <a:rPr lang="en-US" smtClean="0"/>
              <a:t>dynamic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8700" y="2051222"/>
            <a:ext cx="7577808" cy="364833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5824151"/>
            <a:ext cx="7200900" cy="469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 smtClean="0"/>
              <a:t>JS Developer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笑而不语  </a:t>
            </a: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  <a:sym typeface="Wingdings"/>
              </a:rPr>
              <a:t></a:t>
            </a:r>
            <a:endParaRPr 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3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LISP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It‘s </a:t>
            </a:r>
            <a:r>
              <a:rPr lang="en-US" dirty="0"/>
              <a:t>the most </a:t>
            </a:r>
            <a:r>
              <a:rPr lang="en-US" altLang="zh-CN" dirty="0" smtClean="0"/>
              <a:t>wonderful</a:t>
            </a:r>
            <a:r>
              <a:rPr lang="zh-CN" altLang="en-US" dirty="0" smtClean="0"/>
              <a:t> </a:t>
            </a:r>
            <a:r>
              <a:rPr lang="en-US" dirty="0" smtClean="0"/>
              <a:t>invention </a:t>
            </a:r>
            <a:r>
              <a:rPr lang="en-US" dirty="0"/>
              <a:t>of </a:t>
            </a:r>
            <a:r>
              <a:rPr lang="en-US" dirty="0" smtClean="0"/>
              <a:t>LISP</a:t>
            </a:r>
            <a:endParaRPr lang="en-US" dirty="0"/>
          </a:p>
          <a:p>
            <a:r>
              <a:rPr lang="en-US" dirty="0"/>
              <a:t>Generate code on the fly</a:t>
            </a:r>
          </a:p>
          <a:p>
            <a:r>
              <a:rPr lang="en-US" altLang="zh-CN" dirty="0" smtClean="0"/>
              <a:t>Extend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language (DSL, </a:t>
            </a:r>
            <a:r>
              <a:rPr lang="en-US" dirty="0" err="1"/>
              <a:t>hackable</a:t>
            </a:r>
            <a:r>
              <a:rPr lang="en-US" dirty="0"/>
              <a:t>)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839989"/>
            <a:ext cx="7606634" cy="11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1" y="3509319"/>
            <a:ext cx="726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looks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definitely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logic,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compiler.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80519"/>
            <a:ext cx="7200900" cy="106268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programmable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endParaRPr lang="zh-CN" altLang="en-US" dirty="0" smtClean="0"/>
          </a:p>
          <a:p>
            <a:pPr marL="0" indent="0">
              <a:buNone/>
            </a:pPr>
            <a:r>
              <a:rPr lang="en-US" dirty="0"/>
              <a:t>Imaging we can program the C Macro, making it Turing complete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4" y="2895484"/>
            <a:ext cx="7772400" cy="21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the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1581665"/>
          </a:xfrm>
        </p:spPr>
        <p:txBody>
          <a:bodyPr/>
          <a:lstStyle/>
          <a:p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endParaRPr lang="zh-CN" altLang="en-US" dirty="0" smtClean="0"/>
          </a:p>
          <a:p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endParaRPr lang="zh-CN" altLang="en-US" dirty="0" smtClean="0"/>
          </a:p>
          <a:p>
            <a:r>
              <a:rPr lang="en-US" altLang="zh-CN" dirty="0" smtClean="0"/>
              <a:t>Third-Party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4595" y="4102443"/>
            <a:ext cx="689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Syntax &amp; Semantics is a </a:t>
            </a:r>
            <a:r>
              <a:rPr lang="en-US" dirty="0" smtClean="0"/>
              <a:t>black 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facilities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 </a:t>
            </a:r>
            <a:r>
              <a:rPr lang="en-US" altLang="zh-CN" dirty="0" smtClean="0"/>
              <a:t>(e.g.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foreach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Syntax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hackable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845" y="1747953"/>
            <a:ext cx="7802233" cy="3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Features not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Currying</a:t>
            </a:r>
          </a:p>
          <a:p>
            <a:r>
              <a:rPr lang="en-US" dirty="0" smtClean="0"/>
              <a:t>CPS (Continuation Passing Style)</a:t>
            </a:r>
          </a:p>
          <a:p>
            <a:r>
              <a:rPr lang="en-US" dirty="0" smtClean="0"/>
              <a:t>Pattern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Alonzo Church</a:t>
            </a:r>
            <a:r>
              <a:rPr lang="en-US" dirty="0"/>
              <a:t>(</a:t>
            </a:r>
            <a:r>
              <a:rPr lang="en-US" dirty="0" err="1"/>
              <a:t>λ</a:t>
            </a:r>
            <a:r>
              <a:rPr lang="en-US" dirty="0"/>
              <a:t>-calculus)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560332"/>
            <a:ext cx="3335840" cy="4307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Church was an American mathematician, who is best known for the lambda calculus, Church–Turing thesis, proving the </a:t>
            </a:r>
            <a:r>
              <a:rPr lang="en-US" dirty="0" err="1"/>
              <a:t>undecidability</a:t>
            </a:r>
            <a:r>
              <a:rPr lang="en-US" dirty="0"/>
              <a:t> of the </a:t>
            </a:r>
            <a:r>
              <a:rPr lang="en-US" dirty="0" err="1"/>
              <a:t>Entscheidungsproblem</a:t>
            </a:r>
            <a:r>
              <a:rPr lang="en-US" dirty="0"/>
              <a:t>, </a:t>
            </a:r>
            <a:r>
              <a:rPr lang="en-US" dirty="0" err="1"/>
              <a:t>Frege</a:t>
            </a:r>
            <a:r>
              <a:rPr lang="en-US" dirty="0"/>
              <a:t>–Church ontology, and the Church–Rosser theorem.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226" y="1685498"/>
            <a:ext cx="3199060" cy="41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512" y="2474259"/>
            <a:ext cx="7200900" cy="311971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Engravers MT" charset="0"/>
                <a:ea typeface="Engravers MT" charset="0"/>
                <a:cs typeface="Engravers MT" charset="0"/>
              </a:rPr>
              <a:t>mechanical</a:t>
            </a:r>
            <a: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dirty="0" smtClean="0">
                <a:latin typeface="+mn-lt"/>
                <a:ea typeface="Engravers MT" charset="0"/>
                <a:cs typeface="Engravers MT" charset="0"/>
              </a:rPr>
              <a:t>vs</a:t>
            </a:r>
            <a: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  <a:t/>
            </a:r>
            <a:br>
              <a:rPr lang="en-US" sz="3600" dirty="0" smtClean="0">
                <a:latin typeface="Engravers MT" charset="0"/>
                <a:ea typeface="Engravers MT" charset="0"/>
                <a:cs typeface="Engravers MT" charset="0"/>
              </a:rPr>
            </a:br>
            <a:r>
              <a:rPr lang="en-US" sz="4800" dirty="0" smtClean="0">
                <a:latin typeface="Engravers MT" charset="0"/>
                <a:ea typeface="Engravers MT" charset="0"/>
                <a:cs typeface="Engravers MT" charset="0"/>
              </a:rPr>
              <a:t>mathematical</a:t>
            </a:r>
            <a:endParaRPr lang="en-US" sz="4800" dirty="0">
              <a:latin typeface="Engravers MT" charset="0"/>
              <a:ea typeface="Engravers MT" charset="0"/>
              <a:cs typeface="Engraver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abstraction</a:t>
            </a:r>
          </a:p>
          <a:p>
            <a:r>
              <a:rPr lang="en-US" dirty="0"/>
              <a:t>L</a:t>
            </a:r>
            <a:r>
              <a:rPr lang="en-US" dirty="0" smtClean="0"/>
              <a:t>ess error-prone</a:t>
            </a:r>
          </a:p>
          <a:p>
            <a:r>
              <a:rPr lang="en-US" dirty="0" smtClean="0"/>
              <a:t>Concurrent application</a:t>
            </a:r>
          </a:p>
          <a:p>
            <a:r>
              <a:rPr lang="en-US" dirty="0" smtClean="0"/>
              <a:t>The other way around to see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Lisp in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language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459" y="1495985"/>
            <a:ext cx="8390965" cy="48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3058</TotalTime>
  <Words>669</Words>
  <Application>Microsoft Office PowerPoint</Application>
  <PresentationFormat>全屏显示(4:3)</PresentationFormat>
  <Paragraphs>114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Savoye LET</vt:lpstr>
      <vt:lpstr>Courier New</vt:lpstr>
      <vt:lpstr>Franklin Gothic Book</vt:lpstr>
      <vt:lpstr>Engravers MT</vt:lpstr>
      <vt:lpstr>Cambria Math</vt:lpstr>
      <vt:lpstr>Wingdings</vt:lpstr>
      <vt:lpstr>Savoye LET Plain</vt:lpstr>
      <vt:lpstr>Microsoft YaHei</vt:lpstr>
      <vt:lpstr>Crop</vt:lpstr>
      <vt:lpstr>Be functional</vt:lpstr>
      <vt:lpstr>Paradigms of programming</vt:lpstr>
      <vt:lpstr>Alan Turing</vt:lpstr>
      <vt:lpstr>Turing machine</vt:lpstr>
      <vt:lpstr>Alonzo Church(λ-calculus)</vt:lpstr>
      <vt:lpstr>mechanical vs mathematical</vt:lpstr>
      <vt:lpstr>why does it matter?</vt:lpstr>
      <vt:lpstr>Lisp in 5 minutes</vt:lpstr>
      <vt:lpstr>Core language</vt:lpstr>
      <vt:lpstr>Core language</vt:lpstr>
      <vt:lpstr>No variables?</vt:lpstr>
      <vt:lpstr>No side effects! timing is never an problem now</vt:lpstr>
      <vt:lpstr>So function, is really an function in mathematical sense</vt:lpstr>
      <vt:lpstr>Referential Transparency f(12) = f(12)</vt:lpstr>
      <vt:lpstr>Limitation</vt:lpstr>
      <vt:lpstr>The functional way</vt:lpstr>
      <vt:lpstr>The non-functional way</vt:lpstr>
      <vt:lpstr>Substitution Model Explained</vt:lpstr>
      <vt:lpstr>why does it matter?</vt:lpstr>
      <vt:lpstr>Quick Sort</vt:lpstr>
      <vt:lpstr>In Financial IT field?</vt:lpstr>
      <vt:lpstr>Closure</vt:lpstr>
      <vt:lpstr>Alias</vt:lpstr>
      <vt:lpstr>Old days with C</vt:lpstr>
      <vt:lpstr>Better time with functor in C++</vt:lpstr>
      <vt:lpstr>Java’s Anonymous class</vt:lpstr>
      <vt:lpstr>Lambda in Modern Languages</vt:lpstr>
      <vt:lpstr>Closure = Function + Environment</vt:lpstr>
      <vt:lpstr>Lexical Scoped Name Binding</vt:lpstr>
      <vt:lpstr>Not Confused With Calling Stack</vt:lpstr>
      <vt:lpstr>Funarg Problem</vt:lpstr>
      <vt:lpstr>metaprogramming</vt:lpstr>
      <vt:lpstr>Program = Code + Data ?!</vt:lpstr>
      <vt:lpstr>Have you heard of Shell code?</vt:lpstr>
      <vt:lpstr>Once we regard code as a kind of data, we should have ability to inspect the properties of code, and also manipulate it.</vt:lpstr>
      <vt:lpstr>Template</vt:lpstr>
      <vt:lpstr>Static Polymorphism</vt:lpstr>
      <vt:lpstr>Pattern Matching</vt:lpstr>
      <vt:lpstr>The truth is c++ template is Turing complete</vt:lpstr>
      <vt:lpstr>Ruby</vt:lpstr>
      <vt:lpstr>LISP Macro</vt:lpstr>
      <vt:lpstr>Code that generate code</vt:lpstr>
      <vt:lpstr>Analogy</vt:lpstr>
      <vt:lpstr>Extension of the language</vt:lpstr>
      <vt:lpstr>Syntax is hackable in LISP</vt:lpstr>
      <vt:lpstr>Many Features not Covered</vt:lpstr>
      <vt:lpstr>fin.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function</dc:title>
  <dc:subject/>
  <dc:creator>王凯强</dc:creator>
  <cp:keywords/>
  <dc:description/>
  <cp:lastModifiedBy>王凯强</cp:lastModifiedBy>
  <cp:revision>153</cp:revision>
  <cp:lastPrinted>2015-12-02T15:20:39Z</cp:lastPrinted>
  <dcterms:created xsi:type="dcterms:W3CDTF">2015-11-30T11:37:12Z</dcterms:created>
  <dcterms:modified xsi:type="dcterms:W3CDTF">2015-12-02T15:52:27Z</dcterms:modified>
  <cp:category/>
</cp:coreProperties>
</file>